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45" r:id="rId1"/>
  </p:sldMasterIdLst>
  <p:notesMasterIdLst>
    <p:notesMasterId r:id="rId18"/>
  </p:notesMasterIdLst>
  <p:handoutMasterIdLst>
    <p:handoutMasterId r:id="rId19"/>
  </p:handoutMasterIdLst>
  <p:sldIdLst>
    <p:sldId id="491" r:id="rId2"/>
    <p:sldId id="525" r:id="rId3"/>
    <p:sldId id="516" r:id="rId4"/>
    <p:sldId id="522" r:id="rId5"/>
    <p:sldId id="518" r:id="rId6"/>
    <p:sldId id="523" r:id="rId7"/>
    <p:sldId id="517" r:id="rId8"/>
    <p:sldId id="526" r:id="rId9"/>
    <p:sldId id="509" r:id="rId10"/>
    <p:sldId id="510" r:id="rId11"/>
    <p:sldId id="513" r:id="rId12"/>
    <p:sldId id="515" r:id="rId13"/>
    <p:sldId id="503" r:id="rId14"/>
    <p:sldId id="504" r:id="rId15"/>
    <p:sldId id="505" r:id="rId16"/>
    <p:sldId id="524" r:id="rId17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EAB83366-C064-4241-8276-D952BEEB1650}">
          <p14:sldIdLst>
            <p14:sldId id="491"/>
            <p14:sldId id="525"/>
            <p14:sldId id="516"/>
            <p14:sldId id="522"/>
            <p14:sldId id="518"/>
            <p14:sldId id="523"/>
            <p14:sldId id="517"/>
            <p14:sldId id="526"/>
          </p14:sldIdLst>
        </p14:section>
        <p14:section name="Раздел без заголовка" id="{FB9F1959-6089-4938-A78A-D94071D6719E}">
          <p14:sldIdLst>
            <p14:sldId id="509"/>
            <p14:sldId id="510"/>
            <p14:sldId id="513"/>
            <p14:sldId id="515"/>
            <p14:sldId id="503"/>
            <p14:sldId id="504"/>
            <p14:sldId id="505"/>
            <p14:sldId id="524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5C9FD"/>
    <a:srgbClr val="C5E9BD"/>
    <a:srgbClr val="339933"/>
    <a:srgbClr val="CDF5B1"/>
    <a:srgbClr val="D8F39B"/>
    <a:srgbClr val="608DC4"/>
    <a:srgbClr val="81E4FF"/>
    <a:srgbClr val="A3BDDD"/>
    <a:srgbClr val="82A5D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56" autoAdjust="0"/>
    <p:restoredTop sz="97495" autoAdjust="0"/>
  </p:normalViewPr>
  <p:slideViewPr>
    <p:cSldViewPr>
      <p:cViewPr>
        <p:scale>
          <a:sx n="70" d="100"/>
          <a:sy n="70" d="100"/>
        </p:scale>
        <p:origin x="-1398" y="-51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83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F74D1B-3CFF-4482-99F8-9709C2C38EAF}" type="datetimeFigureOut">
              <a:rPr lang="ru-RU" smtClean="0"/>
              <a:pPr/>
              <a:t>04.04.2017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DB697B-FF42-4E88-9FBF-A835C2443EE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16384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676808-348A-47D3-828E-DED7220E1162}" type="datetimeFigureOut">
              <a:rPr lang="ru-RU" smtClean="0"/>
              <a:pPr/>
              <a:t>04.04.2017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5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EA0147-705E-4FA6-A998-E8FDB292E5F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67768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04.04.2017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73152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04.04.2017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74075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04.04.2017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14665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04.04.2017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18785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04.04.2017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530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04.04.2017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78093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04.04.2017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9057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04.04.2017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9132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04.04.2017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797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04.04.2017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3737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04.04.2017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03662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04.04.2017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5744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6" r:id="rId1"/>
    <p:sldLayoutId id="2147484047" r:id="rId2"/>
    <p:sldLayoutId id="2147484048" r:id="rId3"/>
    <p:sldLayoutId id="2147484049" r:id="rId4"/>
    <p:sldLayoutId id="2147484050" r:id="rId5"/>
    <p:sldLayoutId id="2147484051" r:id="rId6"/>
    <p:sldLayoutId id="2147484052" r:id="rId7"/>
    <p:sldLayoutId id="2147484053" r:id="rId8"/>
    <p:sldLayoutId id="2147484054" r:id="rId9"/>
    <p:sldLayoutId id="2147484055" r:id="rId10"/>
    <p:sldLayoutId id="214748405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hyperlink" Target="mailto:cpprkrostok@mail.ru" TargetMode="Externa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emf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2546"/>
            <a:ext cx="9144000" cy="51435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28" y="-46832"/>
            <a:ext cx="9175750" cy="523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5004048" y="3393610"/>
            <a:ext cx="4701426" cy="690308"/>
          </a:xfrm>
          <a:prstGeom prst="rect">
            <a:avLst/>
          </a:prstGeom>
          <a:ln>
            <a:noFill/>
          </a:ln>
          <a:effectLst/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defRPr/>
            </a:pPr>
            <a:endParaRPr lang="ru-RU" sz="1900" b="1" i="1" dirty="0" smtClean="0">
              <a:solidFill>
                <a:srgbClr val="1F497D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Picture 2" descr="File:Coat of Arms of Tatarstan.sv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61326" y="126265"/>
            <a:ext cx="1221350" cy="122135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5474467" y="3219827"/>
            <a:ext cx="34563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altLang="ru-RU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Заместитель министра </a:t>
            </a:r>
          </a:p>
          <a:p>
            <a:pPr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altLang="ru-RU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образования и науки Республики Татарстан </a:t>
            </a:r>
          </a:p>
          <a:p>
            <a:pPr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altLang="ru-RU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Л.О. Сулима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187624" y="1491459"/>
            <a:ext cx="43559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 негативном воздействии сети Интернет и активизации информационно-просветительской работы с родителями 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115616" cy="5143500"/>
          </a:xfrm>
          <a:prstGeom prst="rect">
            <a:avLst/>
          </a:prstGeom>
        </p:spPr>
      </p:pic>
      <p:sp>
        <p:nvSpPr>
          <p:cNvPr id="12" name="Прямоугольник с двумя вырезанными противолежащими углами 11"/>
          <p:cNvSpPr/>
          <p:nvPr/>
        </p:nvSpPr>
        <p:spPr>
          <a:xfrm>
            <a:off x="557808" y="4804000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849932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05979"/>
            <a:ext cx="7283152" cy="857250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Психологические особенности детей, склонных к </a:t>
            </a:r>
            <a:r>
              <a:rPr lang="ru-RU" sz="3200" dirty="0" err="1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аддиктивному</a:t>
            </a:r>
            <a:r>
              <a:rPr lang="ru-RU" sz="3200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поведению</a:t>
            </a:r>
            <a:endParaRPr lang="ru-RU" sz="3200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47664" y="1347614"/>
            <a:ext cx="6732739" cy="3247008"/>
          </a:xfrm>
        </p:spPr>
        <p:txBody>
          <a:bodyPr>
            <a:noAutofit/>
          </a:bodyPr>
          <a:lstStyle/>
          <a:p>
            <a:pPr>
              <a:buFont typeface="Arial" charset="0"/>
              <a:buChar char="►"/>
              <a:defRPr/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эмоционально чувствительные, ранимые; </a:t>
            </a:r>
          </a:p>
          <a:p>
            <a:pPr>
              <a:buFont typeface="Arial" charset="0"/>
              <a:buChar char="►"/>
              <a:defRPr/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настойчивые в трудных ситуациях и одновременно неспособные к компромиссам; </a:t>
            </a:r>
          </a:p>
          <a:p>
            <a:pPr>
              <a:buFont typeface="Arial" charset="0"/>
              <a:buChar char="►"/>
              <a:defRPr/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негибкие в общении; </a:t>
            </a:r>
          </a:p>
          <a:p>
            <a:pPr>
              <a:buFont typeface="Arial" charset="0"/>
              <a:buChar char="►"/>
              <a:defRPr/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склонные к импульсивным поступкам; </a:t>
            </a:r>
          </a:p>
          <a:p>
            <a:pPr>
              <a:buFont typeface="Arial" charset="0"/>
              <a:buChar char="►"/>
              <a:defRPr/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склонные к сосредоточенности на эмоциональной проблеме; </a:t>
            </a:r>
          </a:p>
          <a:p>
            <a:pPr>
              <a:buFont typeface="Arial" charset="0"/>
              <a:buChar char="►"/>
              <a:defRPr/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пессимистичные; </a:t>
            </a:r>
          </a:p>
          <a:p>
            <a:pPr>
              <a:buFont typeface="Arial" charset="0"/>
              <a:buChar char="►"/>
              <a:defRPr/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замкнутые, имеющие ограниченный круг общения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115616" cy="5143500"/>
          </a:xfrm>
          <a:prstGeom prst="rect">
            <a:avLst/>
          </a:prstGeom>
        </p:spPr>
      </p:pic>
      <p:sp>
        <p:nvSpPr>
          <p:cNvPr id="5" name="Прямоугольник с двумя вырезанными противолежащими углами 4"/>
          <p:cNvSpPr/>
          <p:nvPr/>
        </p:nvSpPr>
        <p:spPr>
          <a:xfrm>
            <a:off x="557808" y="4804000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48979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71600" y="205979"/>
            <a:ext cx="7715200" cy="857250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Фразы родителей, которые провоцируют </a:t>
            </a:r>
            <a:r>
              <a:rPr lang="ru-RU" sz="28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запуск программы </a:t>
            </a:r>
            <a:r>
              <a:rPr lang="ru-RU" sz="2800" b="1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самоуничтожения</a:t>
            </a:r>
            <a:endParaRPr lang="ru-RU" sz="2800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331640" y="1419624"/>
            <a:ext cx="6948763" cy="3175000"/>
          </a:xfrm>
        </p:spPr>
        <p:txBody>
          <a:bodyPr>
            <a:normAutofit fontScale="85000" lnSpcReduction="20000"/>
          </a:bodyPr>
          <a:lstStyle/>
          <a:p>
            <a:pPr>
              <a:defRPr/>
            </a:pPr>
            <a:r>
              <a:rPr lang="ru-RU" sz="26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 </a:t>
            </a:r>
            <a:r>
              <a:rPr lang="ru-RU" sz="26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сейчас </a:t>
            </a:r>
            <a:r>
              <a:rPr lang="ru-RU" sz="26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занят(а</a:t>
            </a:r>
            <a:r>
              <a:rPr lang="ru-RU" sz="26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), отстань от меня… </a:t>
            </a:r>
          </a:p>
          <a:p>
            <a:pPr>
              <a:defRPr/>
            </a:pPr>
            <a:r>
              <a:rPr lang="ru-RU" sz="26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Посмотри, что ты натворил, ты - придурок</a:t>
            </a:r>
            <a:r>
              <a:rPr lang="ru-RU" sz="26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?!</a:t>
            </a:r>
            <a:endParaRPr lang="ru-RU" sz="2600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r>
              <a:rPr lang="ru-RU" sz="26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Неправильно! Ну когда же ты научишься</a:t>
            </a:r>
            <a:r>
              <a:rPr lang="ru-RU" sz="26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?! </a:t>
            </a:r>
            <a:endParaRPr lang="ru-RU" sz="2600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r>
              <a:rPr lang="ru-RU" sz="26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Сколько раз тебе говорить, совсем идиот?! </a:t>
            </a:r>
          </a:p>
          <a:p>
            <a:pPr>
              <a:defRPr/>
            </a:pPr>
            <a:r>
              <a:rPr lang="ru-RU" sz="26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Ты сведешь меня с ума! </a:t>
            </a:r>
          </a:p>
          <a:p>
            <a:pPr>
              <a:defRPr/>
            </a:pPr>
            <a:r>
              <a:rPr lang="ru-RU" sz="26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Вечно ты во все лезешь! </a:t>
            </a:r>
          </a:p>
          <a:p>
            <a:pPr>
              <a:defRPr/>
            </a:pPr>
            <a:r>
              <a:rPr lang="ru-RU" sz="26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Уйди от меня! Встань в угол! </a:t>
            </a:r>
          </a:p>
          <a:p>
            <a:pPr>
              <a:defRPr/>
            </a:pPr>
            <a:r>
              <a:rPr lang="ru-RU" sz="26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Прибью тебя! (на языке и в понятии ребенка это звучит как «Убью» и никак иначе!)</a:t>
            </a:r>
          </a:p>
          <a:p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115616" cy="5143500"/>
          </a:xfrm>
          <a:prstGeom prst="rect">
            <a:avLst/>
          </a:prstGeom>
        </p:spPr>
      </p:pic>
      <p:sp>
        <p:nvSpPr>
          <p:cNvPr id="5" name="Прямоугольник с двумя вырезанными противолежащими углами 4"/>
          <p:cNvSpPr/>
          <p:nvPr/>
        </p:nvSpPr>
        <p:spPr>
          <a:xfrm>
            <a:off x="557808" y="4804000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89322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15616" y="205979"/>
            <a:ext cx="7571184" cy="85725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Мероприятия для родителей</a:t>
            </a:r>
            <a:endParaRPr lang="ru-RU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475656" y="1200151"/>
            <a:ext cx="7211144" cy="3394472"/>
          </a:xfrm>
        </p:spPr>
        <p:txBody>
          <a:bodyPr>
            <a:normAutofit fontScale="77500" lnSpcReduction="20000"/>
          </a:bodyPr>
          <a:lstStyle/>
          <a:p>
            <a:pPr>
              <a:defRPr/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Собрания в виде беседы, круглого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стола</a:t>
            </a:r>
          </a:p>
          <a:p>
            <a:pPr>
              <a:defRPr/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Консультирование индивидуальное и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групповое</a:t>
            </a:r>
          </a:p>
          <a:p>
            <a:pPr>
              <a:defRPr/>
            </a:pP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Участие в общешкольных родительских </a:t>
            </a: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собраниях</a:t>
            </a:r>
          </a:p>
          <a:p>
            <a:pPr>
              <a:defRPr/>
            </a:pP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Индивидуальные </a:t>
            </a: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беседы</a:t>
            </a:r>
          </a:p>
          <a:p>
            <a:pPr>
              <a:defRPr/>
            </a:pP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Анкетирование по выявлению проблем, взаимоотношений в </a:t>
            </a: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семье</a:t>
            </a:r>
          </a:p>
          <a:p>
            <a:pPr>
              <a:defRPr/>
            </a:pP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Проведение семинаров для родителей (ППМС центры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Родительский </a:t>
            </a: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лекторий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Clr>
                <a:srgbClr val="EBF25A"/>
              </a:buClr>
              <a:buSzPct val="8000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ru-RU" altLang="ru-RU" sz="28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Clr>
                <a:srgbClr val="EBF25A"/>
              </a:buClr>
              <a:buSzPct val="8000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ru-RU" altLang="ru-RU" sz="28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Clr>
                <a:srgbClr val="EBF25A"/>
              </a:buClr>
              <a:buSzPct val="8000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ru-RU" altLang="ru-RU" sz="2800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115616" cy="5143500"/>
          </a:xfrm>
          <a:prstGeom prst="rect">
            <a:avLst/>
          </a:prstGeom>
        </p:spPr>
      </p:pic>
      <p:sp>
        <p:nvSpPr>
          <p:cNvPr id="5" name="Прямоугольник с двумя вырезанными противолежащими углами 4"/>
          <p:cNvSpPr/>
          <p:nvPr/>
        </p:nvSpPr>
        <p:spPr>
          <a:xfrm>
            <a:off x="557808" y="4804000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8213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07" y="42031"/>
            <a:ext cx="9144000" cy="51435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6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с двумя вырезанными противолежащими углами 1"/>
          <p:cNvSpPr/>
          <p:nvPr/>
        </p:nvSpPr>
        <p:spPr>
          <a:xfrm>
            <a:off x="701824" y="4804000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353935" y="32470"/>
            <a:ext cx="7848872" cy="8898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ППМС-центры </a:t>
            </a:r>
            <a:r>
              <a:rPr lang="ru-RU" sz="28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муниципальных </a:t>
            </a:r>
            <a:r>
              <a:rPr lang="ru-RU" sz="28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образований</a:t>
            </a: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890464" y="908582"/>
            <a:ext cx="7992888" cy="38954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ru-RU" sz="19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Республиканский </a:t>
            </a:r>
            <a:r>
              <a:rPr lang="ru-RU" sz="19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Центр психолого-педагогической реабилитации и коррекции «Росток»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ru-RU" sz="19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Центр диагностики и консультирования «Шанс» Елабужского муниципального района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ru-RU" sz="19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Центр диагностики и консультирования Нижнекамского муниципального района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ru-RU" sz="19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Центр психолого-медико-социального сопровождения №85  г. Набережные Челны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ru-RU" sz="19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Центр </a:t>
            </a:r>
            <a:r>
              <a:rPr lang="ru-RU" sz="19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психолого-педагогической реабилитации и коррекции </a:t>
            </a:r>
            <a:r>
              <a:rPr lang="ru-RU" sz="19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Мензелинского</a:t>
            </a:r>
            <a:r>
              <a:rPr lang="ru-RU" sz="19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муниципального района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ru-RU" sz="19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Центр лечебной педагогики и дифференцированного образования г. </a:t>
            </a:r>
            <a:r>
              <a:rPr lang="ru-RU" sz="19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Казани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ru-RU" sz="19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7269115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07" y="42031"/>
            <a:ext cx="9144000" cy="51435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6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с двумя вырезанными противолежащими углами 1"/>
          <p:cNvSpPr/>
          <p:nvPr/>
        </p:nvSpPr>
        <p:spPr>
          <a:xfrm>
            <a:off x="701824" y="4804000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346646" y="42031"/>
            <a:ext cx="6753746" cy="12335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Республиканский Центр психолого-педагогической реабилитации и коррекции «Росток»</a:t>
            </a: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882830" y="1275608"/>
            <a:ext cx="7992888" cy="33843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</a:pPr>
            <a:r>
              <a:rPr lang="ru-RU" sz="1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Задачи:</a:t>
            </a:r>
            <a:endParaRPr lang="ru-RU" sz="1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l">
              <a:lnSpc>
                <a:spcPct val="120000"/>
              </a:lnSpc>
            </a:pPr>
            <a:r>
              <a:rPr lang="ru-RU" sz="1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Оказание психолого-педагогической реабилитационной помощи детям и их родителям:</a:t>
            </a:r>
          </a:p>
          <a:p>
            <a:pPr marL="342900" indent="-3429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1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последствия </a:t>
            </a:r>
            <a:r>
              <a:rPr lang="ru-RU" sz="1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родовых травм</a:t>
            </a:r>
          </a:p>
          <a:p>
            <a:pPr marL="342900" indent="-3429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1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развод </a:t>
            </a:r>
            <a:r>
              <a:rPr lang="ru-RU" sz="1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родителей</a:t>
            </a:r>
          </a:p>
          <a:p>
            <a:pPr marL="342900" indent="-3429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1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психосоматические </a:t>
            </a:r>
            <a:r>
              <a:rPr lang="ru-RU" sz="1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заболевания</a:t>
            </a:r>
          </a:p>
          <a:p>
            <a:pPr marL="342900" indent="-3429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1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насилие </a:t>
            </a:r>
            <a:r>
              <a:rPr lang="ru-RU" sz="1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 жестокое обращение с детьми в семье и за её </a:t>
            </a:r>
            <a:r>
              <a:rPr lang="ru-RU" sz="1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пределами</a:t>
            </a:r>
            <a:endParaRPr lang="ru-RU" sz="1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indent="-3429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1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профилактика </a:t>
            </a:r>
            <a:r>
              <a:rPr lang="ru-RU" sz="1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неравновесных психических состояний </a:t>
            </a:r>
            <a:r>
              <a:rPr lang="ru-RU" sz="1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диссинхрония</a:t>
            </a:r>
            <a:r>
              <a:rPr lang="ru-RU" sz="1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развития и др</a:t>
            </a:r>
            <a:r>
              <a:rPr lang="ru-RU" sz="1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  <a:endParaRPr lang="ru-RU" sz="1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l">
              <a:lnSpc>
                <a:spcPct val="120000"/>
              </a:lnSpc>
            </a:pPr>
            <a:r>
              <a:rPr lang="ru-RU" sz="1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Выявление уровня интеллектуального развития детей и определения дальнейшего образовательного </a:t>
            </a:r>
            <a:r>
              <a:rPr lang="ru-RU" sz="1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маршрута.</a:t>
            </a:r>
            <a:endParaRPr lang="ru-RU" sz="1200" b="1" dirty="0">
              <a:latin typeface="Arial" pitchFamily="34" charset="0"/>
              <a:ea typeface="Times New Roman"/>
              <a:cs typeface="Arial" pitchFamily="34" charset="0"/>
            </a:endParaRPr>
          </a:p>
          <a:p>
            <a:pPr algn="l">
              <a:lnSpc>
                <a:spcPct val="120000"/>
              </a:lnSpc>
            </a:pPr>
            <a:r>
              <a:rPr lang="ru-RU" sz="1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Оказание методической, психологической помощи и поддержки </a:t>
            </a:r>
            <a:r>
              <a:rPr lang="ru-RU" sz="1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педагогам.</a:t>
            </a:r>
          </a:p>
          <a:p>
            <a:pPr>
              <a:lnSpc>
                <a:spcPct val="120000"/>
              </a:lnSpc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Arial" pitchFamily="34" charset="0"/>
              </a:rPr>
              <a:t>Тел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Arial" pitchFamily="34" charset="0"/>
              </a:rPr>
              <a:t>. 8(843) 563 35 16</a:t>
            </a:r>
          </a:p>
          <a:p>
            <a:pPr>
              <a:lnSpc>
                <a:spcPct val="120000"/>
              </a:lnSpc>
            </a:pPr>
            <a:r>
              <a:rPr 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/>
              </a:rPr>
              <a:t>cpprkrostok@mail.ru</a:t>
            </a:r>
            <a:r>
              <a:rPr 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Рисунок 7" descr="auto0"/>
          <p:cNvPicPr/>
          <p:nvPr/>
        </p:nvPicPr>
        <p:blipFill>
          <a:blip r:embed="rId6" cstate="print"/>
          <a:srcRect l="1552" t="1160" r="68600" b="74181"/>
          <a:stretch>
            <a:fillRect/>
          </a:stretch>
        </p:blipFill>
        <p:spPr bwMode="auto">
          <a:xfrm>
            <a:off x="8244442" y="26166"/>
            <a:ext cx="885003" cy="9545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290922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749"/>
            <a:ext cx="9144000" cy="51435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6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с двумя вырезанными противолежащими углами 1"/>
          <p:cNvSpPr/>
          <p:nvPr/>
        </p:nvSpPr>
        <p:spPr>
          <a:xfrm>
            <a:off x="782646" y="4731991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prstClr val="white"/>
                </a:solidFill>
              </a:rPr>
              <a:t>Министерство </a:t>
            </a:r>
            <a:r>
              <a:rPr lang="ru-RU" dirty="0" err="1" smtClean="0">
                <a:solidFill>
                  <a:prstClr val="white"/>
                </a:solidFill>
              </a:rPr>
              <a:t>образованияи</a:t>
            </a:r>
            <a:r>
              <a:rPr lang="ru-RU" dirty="0" smtClean="0">
                <a:solidFill>
                  <a:prstClr val="white"/>
                </a:solidFill>
              </a:rPr>
              <a:t>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630402" y="426914"/>
            <a:ext cx="7441592" cy="56066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400" b="1" dirty="0" smtClean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r>
              <a:rPr lang="ru-RU" sz="24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Экстренное психологическое консультирование </a:t>
            </a:r>
          </a:p>
          <a:p>
            <a:r>
              <a:rPr lang="ru-RU" sz="24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«Детский </a:t>
            </a:r>
            <a:r>
              <a:rPr lang="ru-RU" sz="24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телефон </a:t>
            </a:r>
            <a:r>
              <a:rPr lang="ru-RU" sz="24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доверия»</a:t>
            </a:r>
          </a:p>
          <a:p>
            <a:pPr hangingPunct="0"/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/>
                <a:cs typeface="Arial" pitchFamily="34" charset="0"/>
              </a:rPr>
              <a:t>8 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/>
                <a:cs typeface="Arial" pitchFamily="34" charset="0"/>
              </a:rPr>
              <a:t>800 2000 122 </a:t>
            </a: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1425736" y="787857"/>
            <a:ext cx="7582351" cy="39441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1425737" y="1779662"/>
            <a:ext cx="7344261" cy="280831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 базе центров в 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5 муниципальных образованиях РТ:</a:t>
            </a:r>
          </a:p>
          <a:p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Набережные 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Челны</a:t>
            </a:r>
          </a:p>
          <a:p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г. Нижнекамск</a:t>
            </a:r>
          </a:p>
          <a:p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Елабуга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г. Казань</a:t>
            </a:r>
          </a:p>
          <a:p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Альметьевск</a:t>
            </a:r>
          </a:p>
        </p:txBody>
      </p:sp>
    </p:spTree>
    <p:extLst>
      <p:ext uri="{BB962C8B-B14F-4D97-AF65-F5344CB8AC3E}">
        <p14:creationId xmlns:p14="http://schemas.microsoft.com/office/powerpoint/2010/main" val="215412880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71600" y="123478"/>
            <a:ext cx="8175396" cy="857250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Зоны ответственности ППМС-центров</a:t>
            </a:r>
            <a:endParaRPr lang="ru-RU" sz="3600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55776" y="1203598"/>
            <a:ext cx="5771429" cy="3190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6174" y="0"/>
            <a:ext cx="1115616" cy="5143500"/>
          </a:xfrm>
          <a:prstGeom prst="rect">
            <a:avLst/>
          </a:prstGeom>
        </p:spPr>
      </p:pic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557808" y="4804000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77800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Онлайн-риски</a:t>
            </a:r>
            <a:endParaRPr lang="ru-RU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1043608" y="1200151"/>
            <a:ext cx="4536504" cy="3394472"/>
          </a:xfrm>
        </p:spPr>
        <p:txBody>
          <a:bodyPr>
            <a:normAutofit fontScale="32500" lnSpcReduction="20000"/>
          </a:bodyPr>
          <a:lstStyle/>
          <a:p>
            <a:r>
              <a:rPr lang="ru-RU" sz="5500" b="1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Незаконные контакты (</a:t>
            </a:r>
            <a:r>
              <a:rPr lang="ru-RU" sz="5500" b="1" dirty="0" err="1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киберпреследования</a:t>
            </a:r>
            <a:r>
              <a:rPr lang="ru-RU" sz="5500" b="1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5500" b="1" dirty="0" err="1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кибертравля</a:t>
            </a:r>
            <a:r>
              <a:rPr lang="ru-RU" sz="5500" b="1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r>
              <a:rPr lang="ru-RU" sz="55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Контентные </a:t>
            </a:r>
            <a:r>
              <a:rPr lang="ru-RU" sz="5500" b="1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риски (</a:t>
            </a:r>
            <a:r>
              <a:rPr lang="ru-RU" sz="55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Вредоносная информация, нецензурная </a:t>
            </a:r>
            <a:r>
              <a:rPr lang="ru-RU" sz="5500" b="1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лексика)</a:t>
            </a:r>
            <a:endParaRPr lang="ru-RU" sz="5500" b="1" dirty="0" smtClean="0">
              <a:solidFill>
                <a:srgbClr val="0070C0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5500" b="1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55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Потребительские </a:t>
            </a:r>
            <a:r>
              <a:rPr lang="ru-RU" sz="5500" b="1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риски (</a:t>
            </a:r>
            <a:r>
              <a:rPr lang="ru-RU" sz="55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онлайн-банкинг, мобильное </a:t>
            </a:r>
            <a:r>
              <a:rPr lang="ru-RU" sz="5500" b="1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мошенничество)</a:t>
            </a:r>
            <a:endParaRPr lang="ru-RU" sz="5500" b="1" dirty="0" smtClean="0">
              <a:solidFill>
                <a:srgbClr val="0070C0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5500" b="1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55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Технические риски </a:t>
            </a:r>
            <a:r>
              <a:rPr lang="ru-RU" sz="5500" b="1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ru-RU" sz="55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Взлом аккаунта, хищения паролей и персональной </a:t>
            </a:r>
            <a:r>
              <a:rPr lang="ru-RU" sz="5500" b="1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информации)</a:t>
            </a:r>
          </a:p>
          <a:p>
            <a:r>
              <a:rPr lang="ru-RU" sz="5500" b="1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Интернет-зависимость (</a:t>
            </a:r>
            <a:r>
              <a:rPr lang="ru-RU" sz="55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Гейминг</a:t>
            </a:r>
            <a:r>
              <a:rPr lang="ru-RU" sz="55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5500" b="1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чаты)</a:t>
            </a:r>
            <a:endParaRPr lang="ru-RU" sz="5500" b="1" dirty="0" smtClean="0">
              <a:solidFill>
                <a:srgbClr val="0070C0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endParaRPr lang="ru-RU" sz="5500" dirty="0" smtClean="0">
              <a:effectLst/>
            </a:endParaRPr>
          </a:p>
          <a:p>
            <a:pPr marL="0" indent="0">
              <a:buNone/>
            </a:pPr>
            <a:endParaRPr lang="ru-RU" sz="5500" dirty="0" smtClean="0">
              <a:effectLst/>
            </a:endParaRPr>
          </a:p>
          <a:p>
            <a:endParaRPr lang="ru-RU" sz="5500" dirty="0" smtClean="0">
              <a:effectLst/>
            </a:endParaRPr>
          </a:p>
          <a:p>
            <a:endParaRPr lang="ru-RU" sz="5500" dirty="0" smtClean="0">
              <a:effectLst/>
            </a:endParaRPr>
          </a:p>
          <a:p>
            <a:endParaRPr lang="ru-RU" sz="5500" b="1" dirty="0" smtClean="0">
              <a:solidFill>
                <a:srgbClr val="0070C0"/>
              </a:solidFill>
            </a:endParaRPr>
          </a:p>
          <a:p>
            <a:endParaRPr lang="ru-RU" dirty="0" smtClean="0">
              <a:solidFill>
                <a:srgbClr val="0070C0"/>
              </a:solidFill>
              <a:effectLst/>
            </a:endParaRPr>
          </a:p>
          <a:p>
            <a:endParaRPr lang="ru-RU" dirty="0" smtClean="0">
              <a:effectLst/>
            </a:endParaRPr>
          </a:p>
          <a:p>
            <a:endParaRPr lang="ru-RU" dirty="0"/>
          </a:p>
        </p:txBody>
      </p:sp>
      <p:pic>
        <p:nvPicPr>
          <p:cNvPr id="9" name="Picture 13" descr="spielsucht_hand_wdrmau_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24527" y="1131590"/>
            <a:ext cx="2962275" cy="275302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115616" cy="5143500"/>
          </a:xfrm>
          <a:prstGeom prst="rect">
            <a:avLst/>
          </a:prstGeom>
        </p:spPr>
      </p:pic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557808" y="4804000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17970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14539"/>
            <a:ext cx="8435280" cy="1028700"/>
          </a:xfrm>
        </p:spPr>
        <p:txBody>
          <a:bodyPr>
            <a:normAutofit fontScale="90000"/>
          </a:bodyPr>
          <a:lstStyle/>
          <a:p>
            <a:r>
              <a:rPr lang="ru-RU" altLang="ru-RU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Популярные социальные сети </a:t>
            </a:r>
            <a:r>
              <a:rPr lang="ru-RU" altLang="ru-RU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altLang="ru-RU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altLang="ru-RU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</a:t>
            </a:r>
            <a:r>
              <a:rPr lang="ru-RU" altLang="ru-RU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России</a:t>
            </a:r>
            <a:endParaRPr lang="ru-RU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Picture 8" descr="1298714952_big_643579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907629"/>
            <a:ext cx="1587500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 descr="ииит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20974" y="699542"/>
            <a:ext cx="3132138" cy="2416175"/>
          </a:xfrm>
          <a:prstGeom prst="rect">
            <a:avLst/>
          </a:prstGeom>
        </p:spPr>
      </p:pic>
      <p:pic>
        <p:nvPicPr>
          <p:cNvPr id="7" name="Picture 11" descr="C:\Users\юрий\Desktop\fn7eeVmKut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46275" y="2067694"/>
            <a:ext cx="3096344" cy="2387699"/>
          </a:xfrm>
          <a:prstGeom prst="rect">
            <a:avLst/>
          </a:prstGeom>
          <a:noFill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7"/>
            <a:ext cx="1114425" cy="5141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557808" y="4804000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94422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87624" y="114539"/>
            <a:ext cx="7704856" cy="10287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</a:t>
            </a:r>
            <a:r>
              <a:rPr lang="ru-RU" sz="2800" b="1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еструктивные группы суицидальной направленности</a:t>
            </a:r>
            <a:endParaRPr lang="ru-RU" sz="2800" b="1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88132780"/>
              </p:ext>
            </p:extLst>
          </p:nvPr>
        </p:nvGraphicFramePr>
        <p:xfrm>
          <a:off x="1763688" y="1131591"/>
          <a:ext cx="3456384" cy="38226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56384"/>
              </a:tblGrid>
              <a:tr h="916119">
                <a:tc>
                  <a:txBody>
                    <a:bodyPr/>
                    <a:lstStyle/>
                    <a:p>
                      <a:r>
                        <a:rPr lang="ru-RU" altLang="ru-RU" sz="1800" b="1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МОРЕ КИТОВ</a:t>
                      </a:r>
                    </a:p>
                  </a:txBody>
                  <a:tcPr/>
                </a:tc>
              </a:tr>
              <a:tr h="90555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800" b="1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РАЗБУДИ МЕНЯ В 4.20</a:t>
                      </a:r>
                    </a:p>
                    <a:p>
                      <a:endParaRPr lang="ru-RU" sz="1800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</a:tr>
              <a:tr h="68043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800" b="1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ХОЧУ В ИГРУ!</a:t>
                      </a:r>
                    </a:p>
                    <a:p>
                      <a:endParaRPr lang="ru-RU" sz="1800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</a:tr>
              <a:tr h="68043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800" b="1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НЯ. ПОКА!</a:t>
                      </a:r>
                      <a:endParaRPr lang="ru-RU" sz="1800" dirty="0" smtClean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endParaRPr lang="ru-RU" sz="1800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</a:tr>
              <a:tr h="640080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Поколение приунывших детей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Picture 2" descr="https://im0-tub-ru.yandex.net/i?id=da881010d7eafd47fbce9da56b651834&amp;n=33&amp;h=215&amp;w=38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5220072" y="1419622"/>
            <a:ext cx="3895328" cy="3024336"/>
          </a:xfrm>
          <a:prstGeom prst="rect">
            <a:avLst/>
          </a:prstGeom>
          <a:effectLst>
            <a:softEdge rad="112500"/>
          </a:effec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-1"/>
            <a:ext cx="1114425" cy="5141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9250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15616" y="114541"/>
            <a:ext cx="7704856" cy="1089058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Подросток в </a:t>
            </a:r>
            <a:r>
              <a:rPr lang="ru-RU" sz="28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соцсетях</a:t>
            </a:r>
            <a:r>
              <a:rPr lang="ru-RU" sz="28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что должно насторожить родителей</a:t>
            </a:r>
            <a:endParaRPr lang="ru-RU" sz="2800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55576" y="1203598"/>
            <a:ext cx="8208912" cy="3456384"/>
          </a:xfrm>
        </p:spPr>
        <p:txBody>
          <a:bodyPr>
            <a:noAutofit/>
          </a:bodyPr>
          <a:lstStyle/>
          <a:p>
            <a:r>
              <a:rPr lang="ru-RU" altLang="ru-RU" sz="16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Профиль </a:t>
            </a:r>
            <a:r>
              <a:rPr lang="ru-RU" altLang="ru-RU" sz="16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страницы </a:t>
            </a:r>
            <a:r>
              <a:rPr lang="ru-RU" altLang="ru-RU" sz="16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закрыт.</a:t>
            </a:r>
            <a:endParaRPr lang="ru-RU" altLang="ru-RU" sz="1600" b="1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altLang="ru-RU" sz="16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Закрывание лица руками либо одеждой на </a:t>
            </a:r>
            <a:r>
              <a:rPr lang="ru-RU" altLang="ru-RU" sz="16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фото,</a:t>
            </a:r>
            <a:r>
              <a:rPr lang="ru-RU" altLang="ru-RU" sz="16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</a:t>
            </a:r>
            <a:r>
              <a:rPr lang="ru-RU" altLang="ru-RU" sz="16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демонстрирование </a:t>
            </a:r>
            <a:r>
              <a:rPr lang="ru-RU" altLang="ru-RU" sz="16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указательного пальца на таких </a:t>
            </a:r>
            <a:r>
              <a:rPr lang="ru-RU" altLang="ru-RU" sz="16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снимках. </a:t>
            </a:r>
            <a:endParaRPr lang="ru-RU" altLang="ru-RU" sz="1600" b="1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altLang="ru-RU" sz="16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Опасными считаются такие символы, как медузы, кошки, бабочки, единороги, съемки с высоты, крыш и чердаков</a:t>
            </a:r>
            <a:r>
              <a:rPr lang="ru-RU" altLang="ru-RU" sz="16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altLang="ru-RU" sz="16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изображение того, как киты плывут </a:t>
            </a:r>
            <a:r>
              <a:rPr lang="ru-RU" altLang="ru-RU" sz="16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вверх.</a:t>
            </a:r>
            <a:endParaRPr lang="ru-RU" altLang="ru-RU" sz="1600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Bef>
                <a:spcPts val="580"/>
              </a:spcBef>
              <a:buFont typeface="Wingdings 2"/>
              <a:buChar char=""/>
              <a:defRPr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Группа подозрительных «друзей», появившихся за короткое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время. </a:t>
            </a:r>
            <a:endParaRPr lang="ru-RU" sz="1600" b="1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Bef>
                <a:spcPts val="580"/>
              </a:spcBef>
              <a:buFont typeface="Wingdings 2"/>
              <a:buChar char=""/>
              <a:defRPr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Чрезмерное увлечение копированием на своей страничке строчек из некоторых стихотворений, например, С. Есенина и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И.Бродского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 посвященных смерти, а также цитат из мистических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книг.</a:t>
            </a:r>
            <a:endParaRPr lang="ru-RU" sz="1600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115616" cy="5143500"/>
          </a:xfrm>
          <a:prstGeom prst="rect">
            <a:avLst/>
          </a:prstGeom>
        </p:spPr>
      </p:pic>
      <p:sp>
        <p:nvSpPr>
          <p:cNvPr id="5" name="Прямоугольник с двумя вырезанными противолежащими углами 4"/>
          <p:cNvSpPr/>
          <p:nvPr/>
        </p:nvSpPr>
        <p:spPr>
          <a:xfrm>
            <a:off x="557808" y="4804000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88471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87624" y="205979"/>
            <a:ext cx="7776864" cy="857250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Подросток в </a:t>
            </a:r>
            <a:r>
              <a:rPr lang="ru-RU" sz="32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соцсетях</a:t>
            </a:r>
            <a:r>
              <a:rPr lang="ru-RU" sz="32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что должно насторожить родителей</a:t>
            </a:r>
            <a:endParaRPr lang="ru-RU" sz="3200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43608" y="1275606"/>
            <a:ext cx="7920880" cy="3528392"/>
          </a:xfrm>
        </p:spPr>
        <p:txBody>
          <a:bodyPr>
            <a:normAutofit lnSpcReduction="10000"/>
          </a:bodyPr>
          <a:lstStyle/>
          <a:p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Сохранение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на страничках социальных сетей депрессивной музыки</a:t>
            </a:r>
            <a:endParaRPr lang="ru-RU" sz="1600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fontAlgn="t"/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Необъяснимое желание похудеть, сильная критика в адрес полных людей.</a:t>
            </a:r>
            <a:endParaRPr lang="ru-RU" sz="1600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fontAlgn="t"/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Увлечение кофе, ранний утренний подъем (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если такого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раньше не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было)</a:t>
            </a:r>
          </a:p>
          <a:p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Необычный сленг в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переписке.</a:t>
            </a:r>
            <a:endParaRPr lang="ru-RU" sz="1600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Внезапное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изменение внешности: выбривание висков, окрашивание волос в неестественные тона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r>
              <a:rPr lang="ru-RU" altLang="ru-RU" sz="16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Рисунки </a:t>
            </a:r>
            <a:r>
              <a:rPr lang="ru-RU" altLang="ru-RU" sz="16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странного характера (перевернутые кресты, сатанинские </a:t>
            </a:r>
            <a:r>
              <a:rPr lang="ru-RU" altLang="ru-RU" sz="16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звезды).</a:t>
            </a:r>
            <a:endParaRPr lang="ru-RU" altLang="ru-RU" sz="1600" b="1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altLang="ru-RU" sz="16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Увлеченность </a:t>
            </a:r>
            <a:r>
              <a:rPr lang="ru-RU" altLang="ru-RU" sz="16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мистическими фильмами и сценами жестокости и насилия.</a:t>
            </a:r>
          </a:p>
          <a:p>
            <a:r>
              <a:rPr lang="ru-RU" altLang="ru-RU" sz="16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Отказ от общения с родителями.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Выбор черной мрачной одежды.</a:t>
            </a:r>
            <a:endParaRPr lang="ru-RU" altLang="ru-RU" sz="1600" b="1" dirty="0" smtClean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altLang="ru-RU" sz="1600" b="1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sz="1600" b="1" dirty="0" smtClean="0"/>
          </a:p>
          <a:p>
            <a:endParaRPr lang="ru-RU" sz="1600" dirty="0"/>
          </a:p>
          <a:p>
            <a:pPr fontAlgn="t"/>
            <a:endParaRPr lang="ru-RU" sz="1600" dirty="0"/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331640" cy="5143500"/>
          </a:xfrm>
          <a:prstGeom prst="rect">
            <a:avLst/>
          </a:prstGeom>
        </p:spPr>
      </p:pic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557808" y="4804000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75756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87624" y="205979"/>
            <a:ext cx="7499176" cy="85725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Письмо директора детского дома </a:t>
            </a:r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51664" y="1621122"/>
            <a:ext cx="1849671" cy="2552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17725" y="1621122"/>
            <a:ext cx="1899550" cy="2552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115616" cy="5143500"/>
          </a:xfrm>
          <a:prstGeom prst="rect">
            <a:avLst/>
          </a:prstGeom>
        </p:spPr>
      </p:pic>
      <p:sp>
        <p:nvSpPr>
          <p:cNvPr id="8" name="Прямоугольник с двумя вырезанными противолежащими углами 7"/>
          <p:cNvSpPr/>
          <p:nvPr/>
        </p:nvSpPr>
        <p:spPr>
          <a:xfrm>
            <a:off x="557808" y="4804000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75493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547664" y="205979"/>
            <a:ext cx="7139136" cy="857250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Маркеры </a:t>
            </a:r>
            <a:r>
              <a:rPr lang="ru-RU" sz="3200" dirty="0" err="1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аддиктивного</a:t>
            </a:r>
            <a:r>
              <a:rPr lang="ru-RU" sz="3200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поведения у подростков</a:t>
            </a:r>
            <a:endParaRPr lang="ru-RU" sz="3200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547664" y="1200151"/>
            <a:ext cx="7139136" cy="3394472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Ситуационны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е: социальная изоляция, нестабильное окружение, перенесённая тяжёлая потеря, чрезмерно критическое отношение к себе.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Словесные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разговоры о смерти, намёки о своём намерении («Я больше не буду для вас проблемой»), шутки на тему самоубийства.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Поведенческие: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раздача вещей, имеющих личную значимость, примирение с давними врагами, разительные перемены в привычках, проявление признаков безнадёжности, отчаяния. 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9512" y="-18800"/>
            <a:ext cx="1115616" cy="5143500"/>
          </a:xfrm>
          <a:prstGeom prst="rect">
            <a:avLst/>
          </a:prstGeom>
        </p:spPr>
      </p:pic>
      <p:sp>
        <p:nvSpPr>
          <p:cNvPr id="9" name="Прямоугольник с двумя вырезанными противолежащими углами 8"/>
          <p:cNvSpPr/>
          <p:nvPr/>
        </p:nvSpPr>
        <p:spPr>
          <a:xfrm>
            <a:off x="557808" y="4804000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5881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05978"/>
            <a:ext cx="7571184" cy="1213643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МОТИВЫ СУИЦИДАЛЬНОГО ПОВЕДЕНИЯ </a:t>
            </a:r>
            <a:br>
              <a:rPr lang="ru-RU" sz="28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8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ДЕТЕЙ И ПОДРОСТКОВ</a:t>
            </a:r>
            <a:endParaRPr lang="ru-RU" sz="2800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2070" y="1419624"/>
            <a:ext cx="8055906" cy="3175000"/>
          </a:xfrm>
        </p:spPr>
        <p:txBody>
          <a:bodyPr>
            <a:noAutofit/>
          </a:bodyPr>
          <a:lstStyle/>
          <a:p>
            <a:pPr marL="419100" indent="-382588" algn="just">
              <a:buFont typeface="Arial" charset="0"/>
              <a:buChar char="►"/>
              <a:defRPr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Переживание обиды, одиночества, отчужденности и непонимания.</a:t>
            </a:r>
          </a:p>
          <a:p>
            <a:pPr marL="419100" indent="-382588" algn="just">
              <a:buFont typeface="Arial" charset="0"/>
              <a:buChar char="►"/>
              <a:defRPr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Действительная или мнимая утрата любви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родителей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419100" indent="-382588" algn="just">
              <a:buFont typeface="Arial" charset="0"/>
              <a:buChar char="►"/>
              <a:defRPr/>
            </a:pP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Смерть, развод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или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уход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родителей из семьи.</a:t>
            </a:r>
          </a:p>
          <a:p>
            <a:pPr marL="419100" indent="-382588" algn="just">
              <a:buFont typeface="Arial" charset="0"/>
              <a:buChar char="►"/>
              <a:defRPr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Чувства вины, стыда, оскорбленного самолюбия, самообвинения.</a:t>
            </a:r>
          </a:p>
          <a:p>
            <a:pPr marL="419100" indent="-382588" algn="just">
              <a:buFont typeface="Arial" charset="0"/>
              <a:buChar char="►"/>
              <a:defRPr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Боязнь позора, насмешек  или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унижения, страх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наказания, нежелание извиниться.</a:t>
            </a:r>
          </a:p>
          <a:p>
            <a:pPr marL="419100" indent="-382588" algn="just">
              <a:buFont typeface="Arial" charset="0"/>
              <a:buChar char="►"/>
              <a:defRPr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Любовные неудачи,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ревность, сексуальные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эксцессы, беременность.</a:t>
            </a:r>
          </a:p>
          <a:p>
            <a:pPr marL="419100" indent="-382588" algn="just">
              <a:buFont typeface="Arial" charset="0"/>
              <a:buChar char="►"/>
              <a:defRPr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Чувство мести, злобы, протеста; угроза или вымогательство.</a:t>
            </a:r>
          </a:p>
          <a:p>
            <a:pPr marL="419100" indent="-382588" algn="just">
              <a:buFont typeface="Arial" charset="0"/>
              <a:buChar char="►"/>
              <a:defRPr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Желание привлечь к себе внимание, вызвать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сочувствие.</a:t>
            </a:r>
            <a:endParaRPr lang="ru-RU" sz="1600" b="1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19100" indent="-382588" algn="just">
              <a:buFont typeface="Arial" charset="0"/>
              <a:buChar char="►"/>
              <a:defRPr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Сочувствие или подражание товарищам, героям книг или фильмов.</a:t>
            </a:r>
          </a:p>
          <a:p>
            <a:endParaRPr lang="ru-RU" sz="1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115616" cy="5143500"/>
          </a:xfrm>
          <a:prstGeom prst="rect">
            <a:avLst/>
          </a:prstGeom>
        </p:spPr>
      </p:pic>
      <p:sp>
        <p:nvSpPr>
          <p:cNvPr id="5" name="Прямоугольник с двумя вырезанными противолежащими углами 4"/>
          <p:cNvSpPr/>
          <p:nvPr/>
        </p:nvSpPr>
        <p:spPr>
          <a:xfrm>
            <a:off x="557808" y="4804000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434339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10604</TotalTime>
  <Words>715</Words>
  <Application>Microsoft Office PowerPoint</Application>
  <PresentationFormat>Экран (16:9)</PresentationFormat>
  <Paragraphs>128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Онлайн-риски</vt:lpstr>
      <vt:lpstr>Популярные социальные сети  в России</vt:lpstr>
      <vt:lpstr>Деструктивные группы суицидальной направленности</vt:lpstr>
      <vt:lpstr>Подросток в соцсетях: что должно насторожить родителей</vt:lpstr>
      <vt:lpstr>Подросток в соцсетях: что должно насторожить родителей</vt:lpstr>
      <vt:lpstr>Письмо директора детского дома </vt:lpstr>
      <vt:lpstr>Маркеры аддиктивного поведения у подростков</vt:lpstr>
      <vt:lpstr>МОТИВЫ СУИЦИДАЛЬНОГО ПОВЕДЕНИЯ  ДЕТЕЙ И ПОДРОСТКОВ</vt:lpstr>
      <vt:lpstr>Психологические особенности детей, склонных к аддиктивному поведению</vt:lpstr>
      <vt:lpstr>Фразы родителей, которые провоцируют запуск программы самоуничтожения</vt:lpstr>
      <vt:lpstr>Мероприятия для родителей</vt:lpstr>
      <vt:lpstr>Презентация PowerPoint</vt:lpstr>
      <vt:lpstr>Презентация PowerPoint</vt:lpstr>
      <vt:lpstr>Презентация PowerPoint</vt:lpstr>
      <vt:lpstr>Зоны ответственности ППМС-центров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Николай</dc:creator>
  <cp:lastModifiedBy>Admin</cp:lastModifiedBy>
  <cp:revision>492</cp:revision>
  <cp:lastPrinted>2017-02-06T10:06:57Z</cp:lastPrinted>
  <dcterms:created xsi:type="dcterms:W3CDTF">2011-01-19T10:29:57Z</dcterms:created>
  <dcterms:modified xsi:type="dcterms:W3CDTF">2017-04-04T10:57:33Z</dcterms:modified>
</cp:coreProperties>
</file>